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58" r:id="rId3"/>
    <p:sldId id="259" r:id="rId4"/>
    <p:sldId id="260" r:id="rId5"/>
    <p:sldId id="261" r:id="rId6"/>
    <p:sldId id="262" r:id="rId7"/>
    <p:sldId id="263" r:id="rId8"/>
    <p:sldId id="265" r:id="rId9"/>
    <p:sldId id="264" r:id="rId10"/>
    <p:sldId id="266" r:id="rId11"/>
    <p:sldId id="267" r:id="rId12"/>
    <p:sldId id="268" r:id="rId13"/>
    <p:sldId id="269" r:id="rId14"/>
    <p:sldId id="270" r:id="rId15"/>
    <p:sldId id="271"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70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95174EB-801D-4266-9D17-B42DCFA8A9F9}" type="datetimeFigureOut">
              <a:rPr lang="en-US" smtClean="0"/>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F5959-4B17-4D8A-BD3B-2FCF5404245C}" type="slidenum">
              <a:rPr lang="en-US" smtClean="0"/>
              <a:t>‹#›</a:t>
            </a:fld>
            <a:endParaRPr lang="en-US"/>
          </a:p>
        </p:txBody>
      </p:sp>
    </p:spTree>
    <p:extLst>
      <p:ext uri="{BB962C8B-B14F-4D97-AF65-F5344CB8AC3E}">
        <p14:creationId xmlns:p14="http://schemas.microsoft.com/office/powerpoint/2010/main" val="767702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95174EB-801D-4266-9D17-B42DCFA8A9F9}" type="datetimeFigureOut">
              <a:rPr lang="en-US" smtClean="0"/>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F5959-4B17-4D8A-BD3B-2FCF5404245C}" type="slidenum">
              <a:rPr lang="en-US" smtClean="0"/>
              <a:t>‹#›</a:t>
            </a:fld>
            <a:endParaRPr lang="en-US"/>
          </a:p>
        </p:txBody>
      </p:sp>
    </p:spTree>
    <p:extLst>
      <p:ext uri="{BB962C8B-B14F-4D97-AF65-F5344CB8AC3E}">
        <p14:creationId xmlns:p14="http://schemas.microsoft.com/office/powerpoint/2010/main" val="3232434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95174EB-801D-4266-9D17-B42DCFA8A9F9}" type="datetimeFigureOut">
              <a:rPr lang="en-US" smtClean="0"/>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F5959-4B17-4D8A-BD3B-2FCF5404245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04466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95174EB-801D-4266-9D17-B42DCFA8A9F9}" type="datetimeFigureOut">
              <a:rPr lang="en-US" smtClean="0"/>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F5959-4B17-4D8A-BD3B-2FCF5404245C}" type="slidenum">
              <a:rPr lang="en-US" smtClean="0"/>
              <a:t>‹#›</a:t>
            </a:fld>
            <a:endParaRPr lang="en-US"/>
          </a:p>
        </p:txBody>
      </p:sp>
    </p:spTree>
    <p:extLst>
      <p:ext uri="{BB962C8B-B14F-4D97-AF65-F5344CB8AC3E}">
        <p14:creationId xmlns:p14="http://schemas.microsoft.com/office/powerpoint/2010/main" val="3312695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95174EB-801D-4266-9D17-B42DCFA8A9F9}" type="datetimeFigureOut">
              <a:rPr lang="en-US" smtClean="0"/>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F5959-4B17-4D8A-BD3B-2FCF5404245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732607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95174EB-801D-4266-9D17-B42DCFA8A9F9}" type="datetimeFigureOut">
              <a:rPr lang="en-US" smtClean="0"/>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F5959-4B17-4D8A-BD3B-2FCF5404245C}" type="slidenum">
              <a:rPr lang="en-US" smtClean="0"/>
              <a:t>‹#›</a:t>
            </a:fld>
            <a:endParaRPr lang="en-US"/>
          </a:p>
        </p:txBody>
      </p:sp>
    </p:spTree>
    <p:extLst>
      <p:ext uri="{BB962C8B-B14F-4D97-AF65-F5344CB8AC3E}">
        <p14:creationId xmlns:p14="http://schemas.microsoft.com/office/powerpoint/2010/main" val="91397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5174EB-801D-4266-9D17-B42DCFA8A9F9}" type="datetimeFigureOut">
              <a:rPr lang="en-US" smtClean="0"/>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F5959-4B17-4D8A-BD3B-2FCF5404245C}" type="slidenum">
              <a:rPr lang="en-US" smtClean="0"/>
              <a:t>‹#›</a:t>
            </a:fld>
            <a:endParaRPr lang="en-US"/>
          </a:p>
        </p:txBody>
      </p:sp>
    </p:spTree>
    <p:extLst>
      <p:ext uri="{BB962C8B-B14F-4D97-AF65-F5344CB8AC3E}">
        <p14:creationId xmlns:p14="http://schemas.microsoft.com/office/powerpoint/2010/main" val="111358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5174EB-801D-4266-9D17-B42DCFA8A9F9}" type="datetimeFigureOut">
              <a:rPr lang="en-US" smtClean="0"/>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F5959-4B17-4D8A-BD3B-2FCF5404245C}" type="slidenum">
              <a:rPr lang="en-US" smtClean="0"/>
              <a:t>‹#›</a:t>
            </a:fld>
            <a:endParaRPr lang="en-US"/>
          </a:p>
        </p:txBody>
      </p:sp>
    </p:spTree>
    <p:extLst>
      <p:ext uri="{BB962C8B-B14F-4D97-AF65-F5344CB8AC3E}">
        <p14:creationId xmlns:p14="http://schemas.microsoft.com/office/powerpoint/2010/main" val="625530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5174EB-801D-4266-9D17-B42DCFA8A9F9}" type="datetimeFigureOut">
              <a:rPr lang="en-US" smtClean="0"/>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F5959-4B17-4D8A-BD3B-2FCF5404245C}" type="slidenum">
              <a:rPr lang="en-US" smtClean="0"/>
              <a:t>‹#›</a:t>
            </a:fld>
            <a:endParaRPr lang="en-US"/>
          </a:p>
        </p:txBody>
      </p:sp>
    </p:spTree>
    <p:extLst>
      <p:ext uri="{BB962C8B-B14F-4D97-AF65-F5344CB8AC3E}">
        <p14:creationId xmlns:p14="http://schemas.microsoft.com/office/powerpoint/2010/main" val="3836258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95174EB-801D-4266-9D17-B42DCFA8A9F9}" type="datetimeFigureOut">
              <a:rPr lang="en-US" smtClean="0"/>
              <a:t>2/15/2020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2F5959-4B17-4D8A-BD3B-2FCF5404245C}" type="slidenum">
              <a:rPr lang="en-US" smtClean="0"/>
              <a:t>‹#›</a:t>
            </a:fld>
            <a:endParaRPr lang="en-US"/>
          </a:p>
        </p:txBody>
      </p:sp>
    </p:spTree>
    <p:extLst>
      <p:ext uri="{BB962C8B-B14F-4D97-AF65-F5344CB8AC3E}">
        <p14:creationId xmlns:p14="http://schemas.microsoft.com/office/powerpoint/2010/main" val="2906372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95174EB-801D-4266-9D17-B42DCFA8A9F9}" type="datetimeFigureOut">
              <a:rPr lang="en-US" smtClean="0"/>
              <a:t>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2F5959-4B17-4D8A-BD3B-2FCF5404245C}" type="slidenum">
              <a:rPr lang="en-US" smtClean="0"/>
              <a:t>‹#›</a:t>
            </a:fld>
            <a:endParaRPr lang="en-US"/>
          </a:p>
        </p:txBody>
      </p:sp>
    </p:spTree>
    <p:extLst>
      <p:ext uri="{BB962C8B-B14F-4D97-AF65-F5344CB8AC3E}">
        <p14:creationId xmlns:p14="http://schemas.microsoft.com/office/powerpoint/2010/main" val="2813508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95174EB-801D-4266-9D17-B42DCFA8A9F9}" type="datetimeFigureOut">
              <a:rPr lang="en-US" smtClean="0"/>
              <a:t>2/15/2020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2F5959-4B17-4D8A-BD3B-2FCF5404245C}" type="slidenum">
              <a:rPr lang="en-US" smtClean="0"/>
              <a:t>‹#›</a:t>
            </a:fld>
            <a:endParaRPr lang="en-US"/>
          </a:p>
        </p:txBody>
      </p:sp>
    </p:spTree>
    <p:extLst>
      <p:ext uri="{BB962C8B-B14F-4D97-AF65-F5344CB8AC3E}">
        <p14:creationId xmlns:p14="http://schemas.microsoft.com/office/powerpoint/2010/main" val="431082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95174EB-801D-4266-9D17-B42DCFA8A9F9}" type="datetimeFigureOut">
              <a:rPr lang="en-US" smtClean="0"/>
              <a:t>2/15/2020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2F5959-4B17-4D8A-BD3B-2FCF5404245C}" type="slidenum">
              <a:rPr lang="en-US" smtClean="0"/>
              <a:t>‹#›</a:t>
            </a:fld>
            <a:endParaRPr lang="en-US"/>
          </a:p>
        </p:txBody>
      </p:sp>
    </p:spTree>
    <p:extLst>
      <p:ext uri="{BB962C8B-B14F-4D97-AF65-F5344CB8AC3E}">
        <p14:creationId xmlns:p14="http://schemas.microsoft.com/office/powerpoint/2010/main" val="2289457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5174EB-801D-4266-9D17-B42DCFA8A9F9}" type="datetimeFigureOut">
              <a:rPr lang="en-US" smtClean="0"/>
              <a:t>2/15/2020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2F5959-4B17-4D8A-BD3B-2FCF5404245C}" type="slidenum">
              <a:rPr lang="en-US" smtClean="0"/>
              <a:t>‹#›</a:t>
            </a:fld>
            <a:endParaRPr lang="en-US"/>
          </a:p>
        </p:txBody>
      </p:sp>
    </p:spTree>
    <p:extLst>
      <p:ext uri="{BB962C8B-B14F-4D97-AF65-F5344CB8AC3E}">
        <p14:creationId xmlns:p14="http://schemas.microsoft.com/office/powerpoint/2010/main" val="3394732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95174EB-801D-4266-9D17-B42DCFA8A9F9}" type="datetimeFigureOut">
              <a:rPr lang="en-US" smtClean="0"/>
              <a:t>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2F5959-4B17-4D8A-BD3B-2FCF5404245C}" type="slidenum">
              <a:rPr lang="en-US" smtClean="0"/>
              <a:t>‹#›</a:t>
            </a:fld>
            <a:endParaRPr lang="en-US"/>
          </a:p>
        </p:txBody>
      </p:sp>
    </p:spTree>
    <p:extLst>
      <p:ext uri="{BB962C8B-B14F-4D97-AF65-F5344CB8AC3E}">
        <p14:creationId xmlns:p14="http://schemas.microsoft.com/office/powerpoint/2010/main" val="4083467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95174EB-801D-4266-9D17-B42DCFA8A9F9}" type="datetimeFigureOut">
              <a:rPr lang="en-US" smtClean="0"/>
              <a:t>2/15/2020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2F5959-4B17-4D8A-BD3B-2FCF5404245C}" type="slidenum">
              <a:rPr lang="en-US" smtClean="0"/>
              <a:t>‹#›</a:t>
            </a:fld>
            <a:endParaRPr lang="en-US"/>
          </a:p>
        </p:txBody>
      </p:sp>
    </p:spTree>
    <p:extLst>
      <p:ext uri="{BB962C8B-B14F-4D97-AF65-F5344CB8AC3E}">
        <p14:creationId xmlns:p14="http://schemas.microsoft.com/office/powerpoint/2010/main" val="3434098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95174EB-801D-4266-9D17-B42DCFA8A9F9}" type="datetimeFigureOut">
              <a:rPr lang="en-US" smtClean="0"/>
              <a:t>2/15/2020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82F5959-4B17-4D8A-BD3B-2FCF5404245C}" type="slidenum">
              <a:rPr lang="en-US" smtClean="0"/>
              <a:t>‹#›</a:t>
            </a:fld>
            <a:endParaRPr lang="en-US"/>
          </a:p>
        </p:txBody>
      </p:sp>
    </p:spTree>
    <p:extLst>
      <p:ext uri="{BB962C8B-B14F-4D97-AF65-F5344CB8AC3E}">
        <p14:creationId xmlns:p14="http://schemas.microsoft.com/office/powerpoint/2010/main" val="13685730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Applying Data Science to Compare the Neighborhoods of New York and Toronto</a:t>
            </a:r>
            <a:br>
              <a:rPr lang="en-US" dirty="0"/>
            </a:br>
            <a:endParaRPr lang="en-US" dirty="0"/>
          </a:p>
        </p:txBody>
      </p:sp>
      <p:sp>
        <p:nvSpPr>
          <p:cNvPr id="3" name="Subtitle 2"/>
          <p:cNvSpPr>
            <a:spLocks noGrp="1"/>
          </p:cNvSpPr>
          <p:nvPr>
            <p:ph type="subTitle" idx="1"/>
          </p:nvPr>
        </p:nvSpPr>
        <p:spPr/>
        <p:txBody>
          <a:bodyPr/>
          <a:lstStyle/>
          <a:p>
            <a:r>
              <a:rPr lang="en-US" dirty="0"/>
              <a:t>G. G. C. M. Gunasekara</a:t>
            </a:r>
          </a:p>
          <a:p>
            <a:r>
              <a:rPr lang="en-US"/>
              <a:t>February </a:t>
            </a:r>
            <a:r>
              <a:rPr lang="en-US" smtClean="0"/>
              <a:t>15, </a:t>
            </a:r>
            <a:r>
              <a:rPr lang="en-US" dirty="0"/>
              <a:t>2020</a:t>
            </a:r>
          </a:p>
          <a:p>
            <a:endParaRPr lang="en-US" dirty="0"/>
          </a:p>
        </p:txBody>
      </p:sp>
    </p:spTree>
    <p:extLst>
      <p:ext uri="{BB962C8B-B14F-4D97-AF65-F5344CB8AC3E}">
        <p14:creationId xmlns:p14="http://schemas.microsoft.com/office/powerpoint/2010/main" val="832334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k-means (k=5)</a:t>
            </a:r>
            <a:endParaRPr lang="en-US" dirty="0"/>
          </a:p>
        </p:txBody>
      </p:sp>
      <p:sp>
        <p:nvSpPr>
          <p:cNvPr id="3" name="Content Placeholder 2"/>
          <p:cNvSpPr>
            <a:spLocks noGrp="1"/>
          </p:cNvSpPr>
          <p:nvPr>
            <p:ph idx="1"/>
          </p:nvPr>
        </p:nvSpPr>
        <p:spPr/>
        <p:txBody>
          <a:bodyPr/>
          <a:lstStyle/>
          <a:p>
            <a:r>
              <a:rPr lang="en-US" dirty="0" smtClean="0"/>
              <a:t>Distribution of neighborhoods among each cluster was as follows</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38945837"/>
              </p:ext>
            </p:extLst>
          </p:nvPr>
        </p:nvGraphicFramePr>
        <p:xfrm>
          <a:off x="1130709" y="2674376"/>
          <a:ext cx="2880851" cy="2585879"/>
        </p:xfrm>
        <a:graphic>
          <a:graphicData uri="http://schemas.openxmlformats.org/drawingml/2006/table">
            <a:tbl>
              <a:tblPr firstRow="1" firstCol="1" bandRow="1">
                <a:tableStyleId>{5C22544A-7EE6-4342-B048-85BDC9FD1C3A}</a:tableStyleId>
              </a:tblPr>
              <a:tblGrid>
                <a:gridCol w="853425">
                  <a:extLst>
                    <a:ext uri="{9D8B030D-6E8A-4147-A177-3AD203B41FA5}">
                      <a16:colId xmlns:a16="http://schemas.microsoft.com/office/drawing/2014/main" val="1120482952"/>
                    </a:ext>
                  </a:extLst>
                </a:gridCol>
                <a:gridCol w="1091691">
                  <a:extLst>
                    <a:ext uri="{9D8B030D-6E8A-4147-A177-3AD203B41FA5}">
                      <a16:colId xmlns:a16="http://schemas.microsoft.com/office/drawing/2014/main" val="4016527669"/>
                    </a:ext>
                  </a:extLst>
                </a:gridCol>
                <a:gridCol w="935735">
                  <a:extLst>
                    <a:ext uri="{9D8B030D-6E8A-4147-A177-3AD203B41FA5}">
                      <a16:colId xmlns:a16="http://schemas.microsoft.com/office/drawing/2014/main" val="437791745"/>
                    </a:ext>
                  </a:extLst>
                </a:gridCol>
              </a:tblGrid>
              <a:tr h="318449">
                <a:tc>
                  <a:txBody>
                    <a:bodyPr/>
                    <a:lstStyle/>
                    <a:p>
                      <a:pPr marL="0" marR="0" algn="just">
                        <a:lnSpc>
                          <a:spcPct val="150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lnSpc>
                          <a:spcPct val="150000"/>
                        </a:lnSpc>
                        <a:spcBef>
                          <a:spcPts val="0"/>
                        </a:spcBef>
                        <a:spcAft>
                          <a:spcPts val="0"/>
                        </a:spcAft>
                      </a:pPr>
                      <a:r>
                        <a:rPr lang="en-US" sz="1100">
                          <a:effectLst/>
                        </a:rPr>
                        <a:t>City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024576357"/>
                  </a:ext>
                </a:extLst>
              </a:tr>
              <a:tr h="675185">
                <a:tc>
                  <a:txBody>
                    <a:bodyPr/>
                    <a:lstStyle/>
                    <a:p>
                      <a:pPr marL="0" marR="0" algn="just">
                        <a:lnSpc>
                          <a:spcPct val="150000"/>
                        </a:lnSpc>
                        <a:spcBef>
                          <a:spcPts val="0"/>
                        </a:spcBef>
                        <a:spcAft>
                          <a:spcPts val="0"/>
                        </a:spcAft>
                      </a:pPr>
                      <a:r>
                        <a:rPr lang="en-US" sz="1100">
                          <a:effectLst/>
                        </a:rPr>
                        <a:t>Cluster Label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100">
                          <a:effectLst/>
                        </a:rPr>
                        <a:t>New York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100">
                          <a:effectLst/>
                        </a:rPr>
                        <a:t>Toronto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86468442"/>
                  </a:ext>
                </a:extLst>
              </a:tr>
              <a:tr h="318449">
                <a:tc>
                  <a:txBody>
                    <a:bodyPr/>
                    <a:lstStyle/>
                    <a:p>
                      <a:pPr marL="0" marR="0" algn="just">
                        <a:lnSpc>
                          <a:spcPct val="150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100">
                          <a:effectLst/>
                        </a:rPr>
                        <a:t>159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100">
                          <a:effectLst/>
                        </a:rPr>
                        <a:t>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8878110"/>
                  </a:ext>
                </a:extLst>
              </a:tr>
              <a:tr h="318449">
                <a:tc>
                  <a:txBody>
                    <a:bodyPr/>
                    <a:lstStyle/>
                    <a:p>
                      <a:pPr marL="0" marR="0" algn="just">
                        <a:lnSpc>
                          <a:spcPct val="150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100">
                          <a:effectLst/>
                        </a:rPr>
                        <a:t>102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100">
                          <a:effectLst/>
                        </a:rPr>
                        <a:t>56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75148147"/>
                  </a:ext>
                </a:extLst>
              </a:tr>
              <a:tr h="318449">
                <a:tc>
                  <a:txBody>
                    <a:bodyPr/>
                    <a:lstStyle/>
                    <a:p>
                      <a:pPr marL="0" marR="0" algn="just">
                        <a:lnSpc>
                          <a:spcPct val="150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1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100">
                          <a:effectLst/>
                        </a:rPr>
                        <a:t>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42086678"/>
                  </a:ext>
                </a:extLst>
              </a:tr>
              <a:tr h="318449">
                <a:tc>
                  <a:txBody>
                    <a:bodyPr/>
                    <a:lstStyle/>
                    <a:p>
                      <a:pPr marL="0" marR="0" algn="just">
                        <a:lnSpc>
                          <a:spcPct val="150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6325176"/>
                  </a:ext>
                </a:extLst>
              </a:tr>
              <a:tr h="318449">
                <a:tc>
                  <a:txBody>
                    <a:bodyPr/>
                    <a:lstStyle/>
                    <a:p>
                      <a:pPr marL="0" marR="0" algn="just">
                        <a:lnSpc>
                          <a:spcPct val="150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100">
                          <a:effectLst/>
                        </a:rPr>
                        <a:t>35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1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05818475"/>
                  </a:ext>
                </a:extLst>
              </a:tr>
            </a:tbl>
          </a:graphicData>
        </a:graphic>
      </p:graphicFrame>
    </p:spTree>
    <p:extLst>
      <p:ext uri="{BB962C8B-B14F-4D97-AF65-F5344CB8AC3E}">
        <p14:creationId xmlns:p14="http://schemas.microsoft.com/office/powerpoint/2010/main" val="375182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of clusters in New York</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85824" y="2160588"/>
            <a:ext cx="6380389" cy="3881437"/>
          </a:xfrm>
          <a:prstGeom prst="rect">
            <a:avLst/>
          </a:prstGeom>
          <a:noFill/>
          <a:ln>
            <a:noFill/>
          </a:ln>
        </p:spPr>
      </p:pic>
    </p:spTree>
    <p:extLst>
      <p:ext uri="{BB962C8B-B14F-4D97-AF65-F5344CB8AC3E}">
        <p14:creationId xmlns:p14="http://schemas.microsoft.com/office/powerpoint/2010/main" val="663188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of clusters in Toronto</a:t>
            </a:r>
            <a:endParaRPr lang="en-US" dirty="0"/>
          </a:p>
        </p:txBody>
      </p:sp>
      <p:pic>
        <p:nvPicPr>
          <p:cNvPr id="5" name="Content Placeholder 4"/>
          <p:cNvPicPr>
            <a:picLocks noGrp="1"/>
          </p:cNvPicPr>
          <p:nvPr>
            <p:ph idx="1"/>
          </p:nvPr>
        </p:nvPicPr>
        <p:blipFill>
          <a:blip r:embed="rId2"/>
          <a:stretch>
            <a:fillRect/>
          </a:stretch>
        </p:blipFill>
        <p:spPr>
          <a:xfrm>
            <a:off x="1028537" y="2160588"/>
            <a:ext cx="7894964" cy="3881437"/>
          </a:xfrm>
          <a:prstGeom prst="rect">
            <a:avLst/>
          </a:prstGeom>
        </p:spPr>
      </p:pic>
    </p:spTree>
    <p:extLst>
      <p:ext uri="{BB962C8B-B14F-4D97-AF65-F5344CB8AC3E}">
        <p14:creationId xmlns:p14="http://schemas.microsoft.com/office/powerpoint/2010/main" val="2994729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Analysis	</a:t>
            </a:r>
            <a:endParaRPr lang="en-US" dirty="0"/>
          </a:p>
        </p:txBody>
      </p:sp>
      <p:sp>
        <p:nvSpPr>
          <p:cNvPr id="3" name="Content Placeholder 2"/>
          <p:cNvSpPr>
            <a:spLocks noGrp="1"/>
          </p:cNvSpPr>
          <p:nvPr>
            <p:ph idx="1"/>
          </p:nvPr>
        </p:nvSpPr>
        <p:spPr/>
        <p:txBody>
          <a:bodyPr/>
          <a:lstStyle/>
          <a:p>
            <a:r>
              <a:rPr lang="en-US" dirty="0" smtClean="0"/>
              <a:t>Venues with their contribution to each cluster</a:t>
            </a:r>
          </a:p>
          <a:p>
            <a:endParaRPr lang="en-US" dirty="0"/>
          </a:p>
        </p:txBody>
      </p:sp>
      <p:pic>
        <p:nvPicPr>
          <p:cNvPr id="5" name="Picture 4"/>
          <p:cNvPicPr>
            <a:picLocks noChangeAspect="1"/>
          </p:cNvPicPr>
          <p:nvPr/>
        </p:nvPicPr>
        <p:blipFill>
          <a:blip r:embed="rId2"/>
          <a:stretch>
            <a:fillRect/>
          </a:stretch>
        </p:blipFill>
        <p:spPr>
          <a:xfrm>
            <a:off x="884904" y="2697934"/>
            <a:ext cx="9156111" cy="3343428"/>
          </a:xfrm>
          <a:prstGeom prst="rect">
            <a:avLst/>
          </a:prstGeom>
        </p:spPr>
      </p:pic>
    </p:spTree>
    <p:extLst>
      <p:ext uri="{BB962C8B-B14F-4D97-AF65-F5344CB8AC3E}">
        <p14:creationId xmlns:p14="http://schemas.microsoft.com/office/powerpoint/2010/main" val="573606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Conclution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a:t>The difference between each cluster can be seen from the above figure. Though same venue categories are available in multiple clusters their contribution or to each cluster is significantly different. Some of the observations that can be obtained from the above figure </a:t>
            </a:r>
            <a:r>
              <a:rPr lang="en-US" dirty="0" smtClean="0"/>
              <a:t>are.</a:t>
            </a:r>
            <a:endParaRPr lang="en-US" dirty="0"/>
          </a:p>
          <a:p>
            <a:pPr lvl="0"/>
            <a:r>
              <a:rPr lang="en-US" dirty="0"/>
              <a:t>While there is a contribution of 6% from pizza places in cluster 0, there is only 3% of contribution to cluster 1 from pizza places. On the other hand, Coffee shops gives 6% contribution to cluster 1 while giving less than 2% significance to cluster 0</a:t>
            </a:r>
          </a:p>
          <a:p>
            <a:pPr lvl="0"/>
            <a:r>
              <a:rPr lang="en-US" dirty="0"/>
              <a:t>While Chinese Restaurants having 3% of significance in cluster 0, similar contribution is there from Italian Restaurants to Cluster 1</a:t>
            </a:r>
          </a:p>
          <a:p>
            <a:pPr lvl="0"/>
            <a:r>
              <a:rPr lang="en-US" dirty="0"/>
              <a:t>Pharmacies and Banks could be seen only in Cluster 0 with a significant of 3% which indicates those are more business oriented or urban places which are suitable for Business peoples and Employees</a:t>
            </a:r>
          </a:p>
          <a:p>
            <a:pPr lvl="0"/>
            <a:r>
              <a:rPr lang="en-US" dirty="0"/>
              <a:t>Cluster 2 which is having 9% contribution from Parks, 7% of Fast Food restaurants and 6% of Yoga studios are more suitable for leisure and relaxation.</a:t>
            </a:r>
          </a:p>
          <a:p>
            <a:endParaRPr lang="en-US" dirty="0"/>
          </a:p>
        </p:txBody>
      </p:sp>
    </p:spTree>
    <p:extLst>
      <p:ext uri="{BB962C8B-B14F-4D97-AF65-F5344CB8AC3E}">
        <p14:creationId xmlns:p14="http://schemas.microsoft.com/office/powerpoint/2010/main" val="124612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a:t>
            </a:r>
            <a:endParaRPr lang="en-US" dirty="0"/>
          </a:p>
        </p:txBody>
      </p:sp>
      <p:sp>
        <p:nvSpPr>
          <p:cNvPr id="3" name="Content Placeholder 2"/>
          <p:cNvSpPr>
            <a:spLocks noGrp="1"/>
          </p:cNvSpPr>
          <p:nvPr>
            <p:ph idx="1"/>
          </p:nvPr>
        </p:nvSpPr>
        <p:spPr/>
        <p:txBody>
          <a:bodyPr/>
          <a:lstStyle/>
          <a:p>
            <a:r>
              <a:rPr lang="en-US" dirty="0" smtClean="0"/>
              <a:t>By including other </a:t>
            </a:r>
            <a:r>
              <a:rPr lang="en-US" dirty="0"/>
              <a:t>relevant information associates with venues the result could be improved better. </a:t>
            </a:r>
            <a:endParaRPr lang="en-US" dirty="0" smtClean="0"/>
          </a:p>
          <a:p>
            <a:r>
              <a:rPr lang="en-US" dirty="0" smtClean="0"/>
              <a:t>It is a drawback that we can’t cross check how well the clusters perform in real world</a:t>
            </a:r>
            <a:endParaRPr lang="en-US" dirty="0"/>
          </a:p>
        </p:txBody>
      </p:sp>
    </p:spTree>
    <p:extLst>
      <p:ext uri="{BB962C8B-B14F-4D97-AF65-F5344CB8AC3E}">
        <p14:creationId xmlns:p14="http://schemas.microsoft.com/office/powerpoint/2010/main" val="852556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9600" dirty="0" smtClean="0"/>
              <a:t>Thank you</a:t>
            </a:r>
            <a:endParaRPr lang="en-US" sz="9600" dirty="0"/>
          </a:p>
        </p:txBody>
      </p:sp>
    </p:spTree>
    <p:extLst>
      <p:ext uri="{BB962C8B-B14F-4D97-AF65-F5344CB8AC3E}">
        <p14:creationId xmlns:p14="http://schemas.microsoft.com/office/powerpoint/2010/main" val="1811174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Distribution of Neighborhoods of New York and Toronto</a:t>
            </a:r>
            <a:endParaRPr lang="en-US" dirty="0"/>
          </a:p>
        </p:txBody>
      </p:sp>
      <p:sp>
        <p:nvSpPr>
          <p:cNvPr id="3" name="Text Placeholder 2"/>
          <p:cNvSpPr>
            <a:spLocks noGrp="1"/>
          </p:cNvSpPr>
          <p:nvPr>
            <p:ph type="body" idx="1"/>
          </p:nvPr>
        </p:nvSpPr>
        <p:spPr/>
        <p:txBody>
          <a:bodyPr/>
          <a:lstStyle/>
          <a:p>
            <a:r>
              <a:rPr lang="en-US" dirty="0" smtClean="0"/>
              <a:t>Neighborhood of New York</a:t>
            </a:r>
            <a:endParaRPr lang="en-US" dirty="0"/>
          </a:p>
        </p:txBody>
      </p:sp>
      <p:sp>
        <p:nvSpPr>
          <p:cNvPr id="5" name="Text Placeholder 4"/>
          <p:cNvSpPr>
            <a:spLocks noGrp="1"/>
          </p:cNvSpPr>
          <p:nvPr>
            <p:ph type="body" sz="quarter" idx="3"/>
          </p:nvPr>
        </p:nvSpPr>
        <p:spPr/>
        <p:txBody>
          <a:bodyPr/>
          <a:lstStyle/>
          <a:p>
            <a:r>
              <a:rPr lang="en-US" dirty="0" smtClean="0"/>
              <a:t>Neighborhood of Toronto</a:t>
            </a:r>
            <a:endParaRPr lang="en-US" dirty="0"/>
          </a:p>
        </p:txBody>
      </p:sp>
      <p:pic>
        <p:nvPicPr>
          <p:cNvPr id="7" name="Content Placeholder 6"/>
          <p:cNvPicPr>
            <a:picLocks noGrp="1"/>
          </p:cNvPicPr>
          <p:nvPr>
            <p:ph sz="half" idx="2"/>
          </p:nvPr>
        </p:nvPicPr>
        <p:blipFill>
          <a:blip r:embed="rId2"/>
          <a:stretch>
            <a:fillRect/>
          </a:stretch>
        </p:blipFill>
        <p:spPr>
          <a:xfrm>
            <a:off x="982654" y="2830113"/>
            <a:ext cx="3687669" cy="3118650"/>
          </a:xfrm>
          <a:prstGeom prst="rect">
            <a:avLst/>
          </a:prstGeom>
          <a:ln>
            <a:solidFill>
              <a:schemeClr val="tx1"/>
            </a:solidFill>
          </a:ln>
        </p:spPr>
      </p:pic>
      <p:pic>
        <p:nvPicPr>
          <p:cNvPr id="10" name="Content Placeholder 9"/>
          <p:cNvPicPr>
            <a:picLocks noGrp="1"/>
          </p:cNvPicPr>
          <p:nvPr>
            <p:ph sz="quarter" idx="4"/>
          </p:nvPr>
        </p:nvPicPr>
        <p:blipFill>
          <a:blip r:embed="rId3"/>
          <a:stretch>
            <a:fillRect/>
          </a:stretch>
        </p:blipFill>
        <p:spPr>
          <a:xfrm>
            <a:off x="5087938" y="2830113"/>
            <a:ext cx="4186237" cy="3118649"/>
          </a:xfrm>
          <a:prstGeom prst="rect">
            <a:avLst/>
          </a:prstGeom>
          <a:ln>
            <a:solidFill>
              <a:schemeClr val="tx1"/>
            </a:solidFill>
          </a:ln>
        </p:spPr>
      </p:pic>
    </p:spTree>
    <p:extLst>
      <p:ext uri="{BB962C8B-B14F-4D97-AF65-F5344CB8AC3E}">
        <p14:creationId xmlns:p14="http://schemas.microsoft.com/office/powerpoint/2010/main" val="533530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Foursquare API used</a:t>
            </a:r>
            <a:endParaRPr lang="en-US" dirty="0"/>
          </a:p>
        </p:txBody>
      </p:sp>
      <p:sp>
        <p:nvSpPr>
          <p:cNvPr id="3" name="Text Placeholder 2"/>
          <p:cNvSpPr>
            <a:spLocks noGrp="1"/>
          </p:cNvSpPr>
          <p:nvPr>
            <p:ph type="body" idx="1"/>
          </p:nvPr>
        </p:nvSpPr>
        <p:spPr/>
        <p:txBody>
          <a:bodyPr/>
          <a:lstStyle/>
          <a:p>
            <a:pPr>
              <a:lnSpc>
                <a:spcPct val="150000"/>
              </a:lnSpc>
              <a:spcBef>
                <a:spcPts val="1200"/>
              </a:spcBef>
            </a:pPr>
            <a:r>
              <a:rPr lang="en-US" dirty="0">
                <a:highlight>
                  <a:srgbClr val="C0C0C0"/>
                </a:highlight>
                <a:latin typeface="Times New Roman" panose="02020603050405020304" pitchFamily="18" charset="0"/>
                <a:ea typeface="Calibri" panose="020F0502020204030204" pitchFamily="34" charset="0"/>
                <a:cs typeface="Times New Roman" panose="02020603050405020304" pitchFamily="18" charset="0"/>
              </a:rPr>
              <a:t>https://api.foursquare.com/v2/venues/search?&amp;client_id=1234&amp;client_secret=1234&amp;v=20180605&amp; </a:t>
            </a:r>
            <a:r>
              <a:rPr lang="en-US" dirty="0" err="1">
                <a:highlight>
                  <a:srgbClr val="C0C0C0"/>
                </a:highlight>
                <a:latin typeface="Times New Roman" panose="02020603050405020304" pitchFamily="18" charset="0"/>
                <a:ea typeface="Calibri" panose="020F0502020204030204" pitchFamily="34" charset="0"/>
                <a:cs typeface="Times New Roman" panose="02020603050405020304" pitchFamily="18" charset="0"/>
              </a:rPr>
              <a:t>ll</a:t>
            </a:r>
            <a:r>
              <a:rPr lang="en-US" dirty="0">
                <a:highlight>
                  <a:srgbClr val="C0C0C0"/>
                </a:highlight>
                <a:latin typeface="Times New Roman" panose="02020603050405020304" pitchFamily="18" charset="0"/>
                <a:ea typeface="Calibri" panose="020F0502020204030204" pitchFamily="34" charset="0"/>
                <a:cs typeface="Times New Roman" panose="02020603050405020304" pitchFamily="18" charset="0"/>
              </a:rPr>
              <a:t>=40.89470517661,-73.84720052054902&amp;radius=500&amp;limit=100</a:t>
            </a:r>
            <a:r>
              <a:rPr lang="en-US" dirty="0">
                <a:latin typeface="Times New Roman" panose="02020603050405020304" pitchFamily="18" charset="0"/>
                <a:ea typeface="Calibri" panose="020F0502020204030204" pitchFamily="34"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315090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Neighborhoods with venue categories</a:t>
            </a:r>
            <a:endParaRPr lang="en-US" dirty="0"/>
          </a:p>
        </p:txBody>
      </p:sp>
      <p:pic>
        <p:nvPicPr>
          <p:cNvPr id="4" name="Content Placeholder 3"/>
          <p:cNvPicPr>
            <a:picLocks noGrp="1"/>
          </p:cNvPicPr>
          <p:nvPr>
            <p:ph idx="1"/>
          </p:nvPr>
        </p:nvPicPr>
        <p:blipFill>
          <a:blip r:embed="rId2"/>
          <a:stretch>
            <a:fillRect/>
          </a:stretch>
        </p:blipFill>
        <p:spPr>
          <a:xfrm>
            <a:off x="677690" y="1451148"/>
            <a:ext cx="8596312" cy="1524728"/>
          </a:xfrm>
          <a:prstGeom prst="rect">
            <a:avLst/>
          </a:prstGeom>
        </p:spPr>
      </p:pic>
      <p:pic>
        <p:nvPicPr>
          <p:cNvPr id="5" name="Picture 4"/>
          <p:cNvPicPr/>
          <p:nvPr/>
        </p:nvPicPr>
        <p:blipFill>
          <a:blip r:embed="rId3"/>
          <a:stretch>
            <a:fillRect/>
          </a:stretch>
        </p:blipFill>
        <p:spPr>
          <a:xfrm>
            <a:off x="677334" y="3481367"/>
            <a:ext cx="8596668" cy="1513420"/>
          </a:xfrm>
          <a:prstGeom prst="rect">
            <a:avLst/>
          </a:prstGeom>
        </p:spPr>
      </p:pic>
    </p:spTree>
    <p:extLst>
      <p:ext uri="{BB962C8B-B14F-4D97-AF65-F5344CB8AC3E}">
        <p14:creationId xmlns:p14="http://schemas.microsoft.com/office/powerpoint/2010/main" val="2487211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Most common venues in New York</a:t>
            </a:r>
            <a:endParaRPr lang="en-US" dirty="0"/>
          </a:p>
        </p:txBody>
      </p:sp>
      <p:pic>
        <p:nvPicPr>
          <p:cNvPr id="4" name="Content Placeholder 3"/>
          <p:cNvPicPr>
            <a:picLocks noGrp="1"/>
          </p:cNvPicPr>
          <p:nvPr>
            <p:ph idx="1"/>
          </p:nvPr>
        </p:nvPicPr>
        <p:blipFill>
          <a:blip r:embed="rId2"/>
          <a:stretch>
            <a:fillRect/>
          </a:stretch>
        </p:blipFill>
        <p:spPr>
          <a:xfrm>
            <a:off x="704780" y="2160588"/>
            <a:ext cx="8542478" cy="3881437"/>
          </a:xfrm>
          <a:prstGeom prst="rect">
            <a:avLst/>
          </a:prstGeom>
        </p:spPr>
      </p:pic>
    </p:spTree>
    <p:extLst>
      <p:ext uri="{BB962C8B-B14F-4D97-AF65-F5344CB8AC3E}">
        <p14:creationId xmlns:p14="http://schemas.microsoft.com/office/powerpoint/2010/main" val="1197259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Most common venues in Toronto</a:t>
            </a:r>
            <a:endParaRPr lang="en-US" dirty="0"/>
          </a:p>
        </p:txBody>
      </p:sp>
      <p:pic>
        <p:nvPicPr>
          <p:cNvPr id="6" name="Content Placeholder 5"/>
          <p:cNvPicPr>
            <a:picLocks noGrp="1"/>
          </p:cNvPicPr>
          <p:nvPr>
            <p:ph idx="1"/>
          </p:nvPr>
        </p:nvPicPr>
        <p:blipFill>
          <a:blip r:embed="rId2"/>
          <a:stretch>
            <a:fillRect/>
          </a:stretch>
        </p:blipFill>
        <p:spPr>
          <a:xfrm>
            <a:off x="789671" y="2160588"/>
            <a:ext cx="8372696" cy="3881437"/>
          </a:xfrm>
          <a:prstGeom prst="rect">
            <a:avLst/>
          </a:prstGeom>
        </p:spPr>
      </p:pic>
    </p:spTree>
    <p:extLst>
      <p:ext uri="{BB962C8B-B14F-4D97-AF65-F5344CB8AC3E}">
        <p14:creationId xmlns:p14="http://schemas.microsoft.com/office/powerpoint/2010/main" val="2909525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Most widespread venues in New York</a:t>
            </a:r>
            <a:endParaRPr lang="en-US" dirty="0"/>
          </a:p>
        </p:txBody>
      </p:sp>
      <p:pic>
        <p:nvPicPr>
          <p:cNvPr id="4" name="Content Placeholder 3"/>
          <p:cNvPicPr>
            <a:picLocks noGrp="1"/>
          </p:cNvPicPr>
          <p:nvPr>
            <p:ph idx="1"/>
          </p:nvPr>
        </p:nvPicPr>
        <p:blipFill>
          <a:blip r:embed="rId2"/>
          <a:stretch>
            <a:fillRect/>
          </a:stretch>
        </p:blipFill>
        <p:spPr>
          <a:xfrm>
            <a:off x="736105" y="2160588"/>
            <a:ext cx="8479827" cy="3881437"/>
          </a:xfrm>
          <a:prstGeom prst="rect">
            <a:avLst/>
          </a:prstGeom>
        </p:spPr>
      </p:pic>
    </p:spTree>
    <p:extLst>
      <p:ext uri="{BB962C8B-B14F-4D97-AF65-F5344CB8AC3E}">
        <p14:creationId xmlns:p14="http://schemas.microsoft.com/office/powerpoint/2010/main" val="1847584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Most widespread venues in Toronto</a:t>
            </a:r>
            <a:endParaRPr lang="en-US" dirty="0"/>
          </a:p>
        </p:txBody>
      </p:sp>
      <p:pic>
        <p:nvPicPr>
          <p:cNvPr id="5" name="Content Placeholder 4"/>
          <p:cNvPicPr>
            <a:picLocks noGrp="1"/>
          </p:cNvPicPr>
          <p:nvPr>
            <p:ph idx="1"/>
          </p:nvPr>
        </p:nvPicPr>
        <p:blipFill>
          <a:blip r:embed="rId2"/>
          <a:stretch>
            <a:fillRect/>
          </a:stretch>
        </p:blipFill>
        <p:spPr>
          <a:xfrm>
            <a:off x="834192" y="2160588"/>
            <a:ext cx="8283653" cy="3881437"/>
          </a:xfrm>
          <a:prstGeom prst="rect">
            <a:avLst/>
          </a:prstGeom>
        </p:spPr>
      </p:pic>
    </p:spTree>
    <p:extLst>
      <p:ext uri="{BB962C8B-B14F-4D97-AF65-F5344CB8AC3E}">
        <p14:creationId xmlns:p14="http://schemas.microsoft.com/office/powerpoint/2010/main" val="530572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Selection for clustering</a:t>
            </a:r>
            <a:endParaRPr lang="en-US" dirty="0"/>
          </a:p>
        </p:txBody>
      </p:sp>
      <p:sp>
        <p:nvSpPr>
          <p:cNvPr id="5" name="Content Placeholder 4"/>
          <p:cNvSpPr>
            <a:spLocks noGrp="1"/>
          </p:cNvSpPr>
          <p:nvPr>
            <p:ph idx="1"/>
          </p:nvPr>
        </p:nvSpPr>
        <p:spPr/>
        <p:txBody>
          <a:bodyPr/>
          <a:lstStyle/>
          <a:p>
            <a:r>
              <a:rPr lang="en-US" dirty="0" smtClean="0"/>
              <a:t>The Data Frame was reformatted such that venue categories become features</a:t>
            </a:r>
          </a:p>
          <a:p>
            <a:endParaRPr lang="en-US" dirty="0"/>
          </a:p>
        </p:txBody>
      </p:sp>
      <p:pic>
        <p:nvPicPr>
          <p:cNvPr id="6" name="Content Placeholder 3"/>
          <p:cNvPicPr>
            <a:picLocks/>
          </p:cNvPicPr>
          <p:nvPr/>
        </p:nvPicPr>
        <p:blipFill>
          <a:blip r:embed="rId2"/>
          <a:stretch>
            <a:fillRect/>
          </a:stretch>
        </p:blipFill>
        <p:spPr>
          <a:xfrm>
            <a:off x="677863" y="3226972"/>
            <a:ext cx="8596312" cy="1748669"/>
          </a:xfrm>
          <a:prstGeom prst="rect">
            <a:avLst/>
          </a:prstGeom>
        </p:spPr>
      </p:pic>
    </p:spTree>
    <p:extLst>
      <p:ext uri="{BB962C8B-B14F-4D97-AF65-F5344CB8AC3E}">
        <p14:creationId xmlns:p14="http://schemas.microsoft.com/office/powerpoint/2010/main" val="220472067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18</TotalTime>
  <Words>371</Words>
  <Application>Microsoft Office PowerPoint</Application>
  <PresentationFormat>Widescreen</PresentationFormat>
  <Paragraphs>51</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Times New Roman</vt:lpstr>
      <vt:lpstr>Trebuchet MS</vt:lpstr>
      <vt:lpstr>Wingdings 3</vt:lpstr>
      <vt:lpstr>Facet</vt:lpstr>
      <vt:lpstr>Applying Data Science to Compare the Neighborhoods of New York and Toronto </vt:lpstr>
      <vt:lpstr>Distribution of Neighborhoods of New York and Toronto</vt:lpstr>
      <vt:lpstr>Foursquare API used</vt:lpstr>
      <vt:lpstr>Neighborhoods with venue categories</vt:lpstr>
      <vt:lpstr>Most common venues in New York</vt:lpstr>
      <vt:lpstr>Most common venues in Toronto</vt:lpstr>
      <vt:lpstr>Most widespread venues in New York</vt:lpstr>
      <vt:lpstr>Most widespread venues in Toronto</vt:lpstr>
      <vt:lpstr>Feature Selection for clustering</vt:lpstr>
      <vt:lpstr>Clustering k-means (k=5)</vt:lpstr>
      <vt:lpstr>Distribution of clusters in New York</vt:lpstr>
      <vt:lpstr>Distribution of clusters in Toronto</vt:lpstr>
      <vt:lpstr>Cluster Analysis </vt:lpstr>
      <vt:lpstr>Conclution</vt:lpstr>
      <vt:lpstr>Future Direction</vt:lpstr>
      <vt:lpstr>Thank you</vt:lpstr>
    </vt:vector>
  </TitlesOfParts>
  <Company>Mobitel (Pvt)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Applying Data Science to Compare the Neighborhoods of New York and Toronto </dc:title>
  <dc:creator>Charitha Gunasekara</dc:creator>
  <cp:lastModifiedBy>Charitha Gunasekara</cp:lastModifiedBy>
  <cp:revision>15</cp:revision>
  <dcterms:created xsi:type="dcterms:W3CDTF">2020-02-15T17:33:50Z</dcterms:created>
  <dcterms:modified xsi:type="dcterms:W3CDTF">2020-02-15T18:15:45Z</dcterms:modified>
</cp:coreProperties>
</file>